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6" r:id="rId5"/>
    <p:sldId id="264" r:id="rId6"/>
    <p:sldId id="267" r:id="rId7"/>
    <p:sldId id="261" r:id="rId8"/>
    <p:sldId id="263" r:id="rId9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28" name="날짜 개체 틀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66184C4-025D-445E-AEA3-C50EF9D75A93}" type="datetimeFigureOut">
              <a:rPr lang="ko-KR" altLang="en-US" smtClean="0"/>
              <a:pPr/>
              <a:t>2016-05-24</a:t>
            </a:fld>
            <a:endParaRPr lang="ko-KR" altLang="en-US"/>
          </a:p>
        </p:txBody>
      </p:sp>
      <p:sp>
        <p:nvSpPr>
          <p:cNvPr id="17" name="바닥글 개체 틀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10" name="직사각형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직사각형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직사각형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직사각형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직선 연결선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직선 연결선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직선 연결선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직선 연결선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직선 연결선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직선 연결선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직사각형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타원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타원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타원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타원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타원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DF491751-FB77-4EAC-85FB-672F5ED1C5C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8" name="내용 개체 틀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66184C4-025D-445E-AEA3-C50EF9D75A93}" type="datetimeFigureOut">
              <a:rPr lang="ko-KR" altLang="en-US" smtClean="0"/>
              <a:pPr/>
              <a:t>2016-05-24</a:t>
            </a:fld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F491751-FB77-4EAC-85FB-672F5ED1C5C7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0" name="바닥글 개체 틀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66184C4-025D-445E-AEA3-C50EF9D75A93}" type="datetimeFigureOut">
              <a:rPr lang="ko-KR" altLang="en-US" smtClean="0"/>
              <a:pPr/>
              <a:t>2016-05-24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9" name="직사각형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직사각형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직사각형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직사각형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직선 연결선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직선 연결선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직선 연결선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직선 연결선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직선 연결선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직사각형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타원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타원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타원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타원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타원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직선 연결선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DF491751-FB77-4EAC-85FB-672F5ED1C5C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84C4-025D-445E-AEA3-C50EF9D75A93}" type="datetimeFigureOut">
              <a:rPr lang="ko-KR" altLang="en-US" smtClean="0"/>
              <a:pPr/>
              <a:t>2016-05-24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91751-FB77-4EAC-85FB-672F5ED1C5C7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9" name="내용 개체 틀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84C4-025D-445E-AEA3-C50EF9D75A93}" type="datetimeFigureOut">
              <a:rPr lang="ko-KR" altLang="en-US" smtClean="0"/>
              <a:pPr/>
              <a:t>2016-05-24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91751-FB77-4EAC-85FB-672F5ED1C5C7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3" name="내용 개체 틀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2" name="텍스트 개체 틀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14" name="텍스트 개체 틀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6" name="날짜 개체 틀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66184C4-025D-445E-AEA3-C50EF9D75A93}" type="datetimeFigureOut">
              <a:rPr lang="ko-KR" altLang="en-US" smtClean="0"/>
              <a:pPr/>
              <a:t>2016-05-24</a:t>
            </a:fld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F491751-FB77-4EAC-85FB-672F5ED1C5C7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84C4-025D-445E-AEA3-C50EF9D75A93}" type="datetimeFigureOut">
              <a:rPr lang="ko-KR" altLang="en-US" smtClean="0"/>
              <a:pPr/>
              <a:t>2016-05-24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91751-FB77-4EAC-85FB-672F5ED1C5C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선 연결선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8" name="직선 연결선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직선 연결선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직선 연결선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직사각형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직선 연결선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타원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내용 개체 틀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21" name="날짜 개체 틀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66184C4-025D-445E-AEA3-C50EF9D75A93}" type="datetimeFigureOut">
              <a:rPr lang="ko-KR" altLang="en-US" smtClean="0"/>
              <a:pPr/>
              <a:t>2016-05-24</a:t>
            </a:fld>
            <a:endParaRPr lang="ko-KR" altLang="en-US"/>
          </a:p>
        </p:txBody>
      </p:sp>
      <p:sp>
        <p:nvSpPr>
          <p:cNvPr id="22" name="슬라이드 번호 개체 틀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F491751-FB77-4EAC-85FB-672F5ED1C5C7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23" name="바닥글 개체 틀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선 연결선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타원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10" name="직선 연결선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직사각형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직선 연결선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직선 연결선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직선 연결선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날짜 개체 틀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66184C4-025D-445E-AEA3-C50EF9D75A93}" type="datetimeFigureOut">
              <a:rPr lang="ko-KR" altLang="en-US" smtClean="0"/>
              <a:pPr/>
              <a:t>2016-05-24</a:t>
            </a:fld>
            <a:endParaRPr lang="ko-KR" altLang="en-US"/>
          </a:p>
        </p:txBody>
      </p:sp>
      <p:sp>
        <p:nvSpPr>
          <p:cNvPr id="18" name="슬라이드 번호 개체 틀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F491751-FB77-4EAC-85FB-672F5ED1C5C7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21" name="바닥글 개체 틀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84C4-025D-445E-AEA3-C50EF9D75A93}" type="datetimeFigureOut">
              <a:rPr lang="ko-KR" altLang="en-US" smtClean="0"/>
              <a:pPr/>
              <a:t>2016-05-24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91751-FB77-4EAC-85FB-672F5ED1C5C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84C4-025D-445E-AEA3-C50EF9D75A93}" type="datetimeFigureOut">
              <a:rPr lang="ko-KR" altLang="en-US" smtClean="0"/>
              <a:pPr/>
              <a:t>2016-05-24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91751-FB77-4EAC-85FB-672F5ED1C5C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직선 연결선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제목 개체 틀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3" name="텍스트 개체 틀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4" name="날짜 개체 틀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66184C4-025D-445E-AEA3-C50EF9D75A93}" type="datetimeFigureOut">
              <a:rPr lang="ko-KR" altLang="en-US" smtClean="0"/>
              <a:pPr/>
              <a:t>2016-05-24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7" name="직선 연결선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직선 연결선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직사각형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직선 연결선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타원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DF491751-FB77-4EAC-85FB-672F5ED1C5C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1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1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1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1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1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1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1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1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2195736" y="692696"/>
            <a:ext cx="6172200" cy="1894362"/>
          </a:xfrm>
        </p:spPr>
        <p:txBody>
          <a:bodyPr>
            <a:normAutofit/>
          </a:bodyPr>
          <a:lstStyle/>
          <a:p>
            <a:pPr algn="ctr"/>
            <a:r>
              <a:rPr lang="ko-KR" altLang="en-US" sz="4400" dirty="0" smtClean="0"/>
              <a:t>하얼빈공업대학교</a:t>
            </a:r>
            <a:r>
              <a:rPr lang="en-US" altLang="ko-KR" sz="4400" dirty="0" smtClean="0"/>
              <a:t>(</a:t>
            </a:r>
            <a:r>
              <a:rPr lang="ko-KR" altLang="en-US" sz="4400" dirty="0" smtClean="0"/>
              <a:t>위해</a:t>
            </a:r>
            <a:r>
              <a:rPr lang="en-US" altLang="ko-KR" sz="4400" dirty="0" smtClean="0"/>
              <a:t>)</a:t>
            </a:r>
            <a:endParaRPr lang="ko-KR" altLang="en-US" sz="4400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2360240" y="3933056"/>
            <a:ext cx="6172200" cy="1728192"/>
          </a:xfrm>
        </p:spPr>
        <p:txBody>
          <a:bodyPr>
            <a:noAutofit/>
          </a:bodyPr>
          <a:lstStyle/>
          <a:p>
            <a:pPr algn="r"/>
            <a:r>
              <a:rPr lang="ko-KR" altLang="en-US" sz="3200" dirty="0" smtClean="0"/>
              <a:t>중국어문화학과</a:t>
            </a:r>
            <a:endParaRPr lang="en-US" altLang="ko-KR" sz="3200" dirty="0" smtClean="0"/>
          </a:p>
          <a:p>
            <a:pPr algn="r"/>
            <a:r>
              <a:rPr lang="en-US" altLang="ko-KR" sz="3200" dirty="0" smtClean="0"/>
              <a:t>2009650007</a:t>
            </a:r>
          </a:p>
          <a:p>
            <a:pPr algn="r"/>
            <a:r>
              <a:rPr lang="ko-KR" altLang="en-US" sz="3200" dirty="0" smtClean="0"/>
              <a:t>박정찬</a:t>
            </a:r>
            <a:endParaRPr lang="ko-KR" alt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850106"/>
          </a:xfrm>
        </p:spPr>
        <p:txBody>
          <a:bodyPr anchor="b">
            <a:normAutofit/>
          </a:bodyPr>
          <a:lstStyle/>
          <a:p>
            <a:r>
              <a:rPr lang="en-US" altLang="ko-KR" sz="3200" dirty="0" smtClean="0"/>
              <a:t>-</a:t>
            </a:r>
            <a:r>
              <a:rPr lang="ko-KR" altLang="en-US" sz="3200" dirty="0" err="1" smtClean="0"/>
              <a:t>웨이하이</a:t>
            </a:r>
            <a:endParaRPr lang="ko-KR" altLang="en-US" sz="3200" dirty="0"/>
          </a:p>
        </p:txBody>
      </p:sp>
      <p:sp>
        <p:nvSpPr>
          <p:cNvPr id="6" name="제목 1"/>
          <p:cNvSpPr txBox="1">
            <a:spLocks/>
          </p:cNvSpPr>
          <p:nvPr/>
        </p:nvSpPr>
        <p:spPr>
          <a:xfrm>
            <a:off x="4499992" y="1196752"/>
            <a:ext cx="4155232" cy="4968552"/>
          </a:xfrm>
          <a:prstGeom prst="rect">
            <a:avLst/>
          </a:prstGeom>
        </p:spPr>
        <p:txBody>
          <a:bodyPr vert="horz" anchor="t">
            <a:no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0" i="0" u="none" strike="noStrike" kern="1200" cap="small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웨이하이는</a:t>
            </a:r>
            <a:endParaRPr kumimoji="0" lang="en-US" altLang="ko-KR" sz="2400" b="0" i="0" u="none" strike="noStrike" kern="1200" cap="small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0" i="0" u="none" strike="noStrike" kern="1200" cap="sm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중국 산동성에 위치한 도시</a:t>
            </a:r>
            <a:r>
              <a:rPr kumimoji="0" lang="en-US" altLang="ko-KR" sz="2400" b="0" i="0" u="none" strike="noStrike" kern="1200" cap="sm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.</a:t>
            </a: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400" cap="small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조용하고 한적한 풍경에 살기 좋은 도시로 소문이 나 있는 곳</a:t>
            </a:r>
            <a:r>
              <a:rPr lang="en-US" altLang="ko-KR" sz="2400" cap="small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.</a:t>
            </a: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0" i="0" u="none" strike="noStrike" kern="1200" cap="sm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한국에서 굉장히 가까워 한국과의 교류도 많은 곳입니다</a:t>
            </a:r>
            <a:r>
              <a:rPr kumimoji="0" lang="en-US" altLang="ko-KR" sz="2400" b="0" i="0" u="none" strike="noStrike" kern="1200" cap="sm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.</a:t>
            </a: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400" b="0" i="0" u="none" strike="noStrike" kern="1200" cap="small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7" name="내용 개체 틀 6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917" y="1412776"/>
            <a:ext cx="4016075" cy="4320480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850106"/>
          </a:xfrm>
        </p:spPr>
        <p:txBody>
          <a:bodyPr>
            <a:normAutofit/>
          </a:bodyPr>
          <a:lstStyle/>
          <a:p>
            <a:r>
              <a:rPr lang="ko-KR" altLang="en-US" sz="3200" dirty="0" smtClean="0"/>
              <a:t>하얼빈공업대학</a:t>
            </a:r>
            <a:endParaRPr lang="ko-KR" altLang="en-US" sz="3200" dirty="0"/>
          </a:p>
        </p:txBody>
      </p:sp>
      <p:sp>
        <p:nvSpPr>
          <p:cNvPr id="6" name="제목 1"/>
          <p:cNvSpPr txBox="1">
            <a:spLocks/>
          </p:cNvSpPr>
          <p:nvPr/>
        </p:nvSpPr>
        <p:spPr>
          <a:xfrm>
            <a:off x="4427984" y="1268760"/>
            <a:ext cx="4032448" cy="4824536"/>
          </a:xfrm>
          <a:prstGeom prst="rect">
            <a:avLst/>
          </a:prstGeom>
        </p:spPr>
        <p:txBody>
          <a:bodyPr vert="horz" anchor="t">
            <a:normAutofit fontScale="85000" lnSpcReduction="10000"/>
          </a:bodyPr>
          <a:lstStyle/>
          <a:p>
            <a:pPr marL="0" marR="0" lvl="0" indent="0" algn="l" defTabSz="914400" rtl="0" eaLnBrk="1" fontAlgn="auto" latinLnBrk="1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0" i="0" u="none" strike="noStrike" kern="1200" cap="sm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ea"/>
                <a:cs typeface="+mj-cs"/>
              </a:rPr>
              <a:t>하얼빈 공업 대학 </a:t>
            </a:r>
            <a:r>
              <a:rPr kumimoji="0" lang="ko-KR" altLang="en-US" sz="2400" b="0" i="0" u="none" strike="noStrike" kern="1200" cap="small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ea"/>
                <a:cs typeface="+mj-cs"/>
              </a:rPr>
              <a:t>웨이하이</a:t>
            </a:r>
            <a:r>
              <a:rPr kumimoji="0" lang="ko-KR" altLang="en-US" sz="2400" b="0" i="0" u="none" strike="noStrike" kern="1200" cap="sm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ea"/>
                <a:cs typeface="+mj-cs"/>
              </a:rPr>
              <a:t> 캠퍼스의 본관으로 유학생 어학 수업은 본관에서 진행 됩니다</a:t>
            </a:r>
            <a:r>
              <a:rPr kumimoji="0" lang="en-US" altLang="ko-KR" sz="2400" b="0" i="0" u="none" strike="noStrike" kern="1200" cap="sm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ea"/>
                <a:cs typeface="+mj-cs"/>
              </a:rPr>
              <a:t>.</a:t>
            </a:r>
          </a:p>
          <a:p>
            <a:pPr marL="0" marR="0" lvl="0" indent="0" algn="l" defTabSz="914400" rtl="0" eaLnBrk="1" fontAlgn="auto" latinLnBrk="1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400" cap="small" dirty="0" smtClean="0">
                <a:solidFill>
                  <a:schemeClr val="tx2"/>
                </a:solidFill>
                <a:latin typeface="+mn-ea"/>
                <a:cs typeface="+mj-cs"/>
              </a:rPr>
              <a:t>기숙사 바로 옆으로 굉장히 편리합니다</a:t>
            </a:r>
            <a:r>
              <a:rPr lang="en-US" altLang="ko-KR" sz="2400" cap="small" dirty="0" smtClean="0">
                <a:solidFill>
                  <a:schemeClr val="tx2"/>
                </a:solidFill>
                <a:latin typeface="+mn-ea"/>
                <a:cs typeface="+mj-cs"/>
              </a:rPr>
              <a:t>.</a:t>
            </a:r>
          </a:p>
          <a:p>
            <a:pPr marL="0" marR="0" lvl="0" indent="0" algn="l" defTabSz="914400" rtl="0" eaLnBrk="1" fontAlgn="auto" latinLnBrk="1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400" cap="small" dirty="0" smtClean="0">
                <a:solidFill>
                  <a:schemeClr val="tx2"/>
                </a:solidFill>
                <a:latin typeface="+mn-ea"/>
                <a:cs typeface="+mj-cs"/>
              </a:rPr>
              <a:t>어학 수업은 독해</a:t>
            </a:r>
            <a:r>
              <a:rPr lang="en-US" altLang="ko-KR" sz="2400" cap="small" dirty="0" smtClean="0">
                <a:solidFill>
                  <a:schemeClr val="tx2"/>
                </a:solidFill>
                <a:latin typeface="+mn-ea"/>
                <a:cs typeface="+mj-cs"/>
              </a:rPr>
              <a:t>, </a:t>
            </a:r>
            <a:r>
              <a:rPr lang="ko-KR" altLang="en-US" sz="2400" cap="small" dirty="0" smtClean="0">
                <a:solidFill>
                  <a:schemeClr val="tx2"/>
                </a:solidFill>
                <a:latin typeface="+mn-ea"/>
                <a:cs typeface="+mj-cs"/>
              </a:rPr>
              <a:t>회화로 구성 되는데 하루에 </a:t>
            </a:r>
            <a:r>
              <a:rPr lang="en-US" altLang="ko-KR" sz="2400" cap="small" dirty="0" smtClean="0">
                <a:solidFill>
                  <a:schemeClr val="tx2"/>
                </a:solidFill>
                <a:latin typeface="+mn-ea"/>
                <a:cs typeface="+mj-cs"/>
              </a:rPr>
              <a:t>2</a:t>
            </a:r>
            <a:r>
              <a:rPr lang="ko-KR" altLang="en-US" sz="2400" cap="small" dirty="0" smtClean="0">
                <a:solidFill>
                  <a:schemeClr val="tx2"/>
                </a:solidFill>
                <a:latin typeface="+mn-ea"/>
                <a:cs typeface="+mj-cs"/>
              </a:rPr>
              <a:t>시간 씩 구성이 되어 있습니다</a:t>
            </a:r>
            <a:r>
              <a:rPr lang="en-US" altLang="ko-KR" sz="2400" cap="small" dirty="0" smtClean="0">
                <a:solidFill>
                  <a:schemeClr val="tx2"/>
                </a:solidFill>
                <a:latin typeface="+mn-ea"/>
                <a:cs typeface="+mj-cs"/>
              </a:rPr>
              <a:t>.</a:t>
            </a:r>
            <a:endParaRPr kumimoji="0" lang="ko-KR" altLang="en-US" sz="2400" b="0" i="0" u="none" strike="noStrike" kern="1200" cap="small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ea"/>
              <a:cs typeface="+mj-cs"/>
            </a:endParaRPr>
          </a:p>
        </p:txBody>
      </p:sp>
      <p:pic>
        <p:nvPicPr>
          <p:cNvPr id="9" name="내용 개체 틀 3" descr="1403100855083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33260" y="1556792"/>
            <a:ext cx="3886200" cy="291465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기숙사</a:t>
            </a:r>
            <a:endParaRPr lang="ko-KR" altLang="en-US" dirty="0"/>
          </a:p>
        </p:txBody>
      </p:sp>
      <p:sp>
        <p:nvSpPr>
          <p:cNvPr id="5" name="내용 개체 틀 4"/>
          <p:cNvSpPr>
            <a:spLocks noGrp="1"/>
          </p:cNvSpPr>
          <p:nvPr>
            <p:ph sz="quarter" idx="1"/>
          </p:nvPr>
        </p:nvSpPr>
        <p:spPr>
          <a:xfrm>
            <a:off x="457200" y="1412776"/>
            <a:ext cx="7467600" cy="5061176"/>
          </a:xfrm>
        </p:spPr>
        <p:txBody>
          <a:bodyPr>
            <a:normAutofit/>
          </a:bodyPr>
          <a:lstStyle/>
          <a:p>
            <a:r>
              <a:rPr lang="ko-KR" altLang="en-US" smtClean="0"/>
              <a:t>유학생들은 모두 유학생 기숙사에서 생활합니다</a:t>
            </a:r>
            <a:r>
              <a:rPr lang="en-US" altLang="ko-KR" smtClean="0"/>
              <a:t>.</a:t>
            </a:r>
          </a:p>
          <a:p>
            <a:r>
              <a:rPr lang="en-US" altLang="ko-KR" smtClean="0"/>
              <a:t>2</a:t>
            </a:r>
            <a:r>
              <a:rPr lang="ko-KR" altLang="en-US" smtClean="0"/>
              <a:t>인 </a:t>
            </a:r>
            <a:r>
              <a:rPr lang="en-US" altLang="ko-KR" smtClean="0"/>
              <a:t>1</a:t>
            </a:r>
            <a:r>
              <a:rPr lang="ko-KR" altLang="en-US" smtClean="0"/>
              <a:t>실 기준입니다</a:t>
            </a:r>
            <a:r>
              <a:rPr lang="en-US" altLang="ko-KR" smtClean="0"/>
              <a:t>.</a:t>
            </a:r>
          </a:p>
          <a:p>
            <a:r>
              <a:rPr lang="ko-KR" altLang="en-US" smtClean="0"/>
              <a:t>유학생들은 모두 한국인으로 </a:t>
            </a:r>
            <a:r>
              <a:rPr lang="en-US" altLang="ko-KR" smtClean="0"/>
              <a:t>30</a:t>
            </a:r>
            <a:r>
              <a:rPr lang="ko-KR" altLang="en-US" smtClean="0"/>
              <a:t>명 내외입니다</a:t>
            </a:r>
            <a:r>
              <a:rPr lang="en-US" altLang="ko-KR" smtClean="0"/>
              <a:t>.</a:t>
            </a:r>
          </a:p>
          <a:p>
            <a:r>
              <a:rPr lang="ko-KR" altLang="en-US" smtClean="0"/>
              <a:t>관리인 아주머니가 계셔서 생활하기 편리합니다</a:t>
            </a:r>
            <a:r>
              <a:rPr lang="en-US" altLang="ko-KR" smtClean="0"/>
              <a:t>.</a:t>
            </a:r>
          </a:p>
          <a:p>
            <a:r>
              <a:rPr lang="ko-KR" altLang="en-US" smtClean="0"/>
              <a:t>쓰레기는 방 앞에 내다 놓으면 치워주십니다</a:t>
            </a:r>
            <a:r>
              <a:rPr lang="en-US" altLang="ko-KR" smtClean="0"/>
              <a:t>.</a:t>
            </a:r>
          </a:p>
          <a:p>
            <a:r>
              <a:rPr lang="ko-KR" altLang="en-US" smtClean="0"/>
              <a:t>통금시간은 없습니다</a:t>
            </a:r>
            <a:r>
              <a:rPr lang="en-US" altLang="ko-KR" smtClean="0"/>
              <a:t>.</a:t>
            </a:r>
          </a:p>
          <a:p>
            <a:r>
              <a:rPr lang="ko-KR" altLang="en-US" smtClean="0"/>
              <a:t>각 방에 </a:t>
            </a:r>
            <a:r>
              <a:rPr lang="ko-KR" altLang="en-US" smtClean="0"/>
              <a:t>책상</a:t>
            </a:r>
            <a:r>
              <a:rPr lang="en-US" altLang="ko-KR" smtClean="0"/>
              <a:t>,</a:t>
            </a:r>
            <a:r>
              <a:rPr lang="ko-KR" altLang="en-US" smtClean="0"/>
              <a:t>침대</a:t>
            </a:r>
            <a:r>
              <a:rPr lang="en-US" altLang="ko-KR" smtClean="0"/>
              <a:t>,</a:t>
            </a:r>
            <a:r>
              <a:rPr lang="ko-KR" altLang="en-US" smtClean="0"/>
              <a:t>텔레비전 등의 기본 가구는 모두 구비되어 있습니다</a:t>
            </a:r>
            <a:r>
              <a:rPr lang="en-US" altLang="ko-KR" smtClean="0"/>
              <a:t>. </a:t>
            </a:r>
            <a:endParaRPr lang="en-US" altLang="ko-KR" smtClean="0"/>
          </a:p>
          <a:p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5703104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생활</a:t>
            </a:r>
            <a:endParaRPr lang="ko-KR" altLang="en-US" dirty="0"/>
          </a:p>
        </p:txBody>
      </p:sp>
      <p:sp>
        <p:nvSpPr>
          <p:cNvPr id="5" name="내용 개체 틀 4"/>
          <p:cNvSpPr>
            <a:spLocks noGrp="1"/>
          </p:cNvSpPr>
          <p:nvPr>
            <p:ph sz="quarter" idx="1"/>
          </p:nvPr>
        </p:nvSpPr>
        <p:spPr>
          <a:xfrm>
            <a:off x="457200" y="1412776"/>
            <a:ext cx="7467600" cy="5061176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u"/>
            </a:pPr>
            <a:r>
              <a:rPr lang="ko-KR" altLang="en-US" dirty="0" smtClean="0">
                <a:latin typeface="+mn-ea"/>
              </a:rPr>
              <a:t>해안도시다 보니 해변이 유명하다</a:t>
            </a:r>
            <a:r>
              <a:rPr lang="en-US" altLang="ko-KR" dirty="0" smtClean="0">
                <a:latin typeface="+mn-ea"/>
              </a:rPr>
              <a:t>. </a:t>
            </a:r>
            <a:r>
              <a:rPr lang="ko-KR" altLang="en-US" dirty="0" err="1" smtClean="0">
                <a:latin typeface="+mn-ea"/>
              </a:rPr>
              <a:t>산동대</a:t>
            </a:r>
            <a:r>
              <a:rPr lang="ko-KR" altLang="en-US" dirty="0" smtClean="0">
                <a:latin typeface="+mn-ea"/>
              </a:rPr>
              <a:t> 근처에 위치한 국제해수욕장이 특히 유명하다</a:t>
            </a:r>
            <a:r>
              <a:rPr lang="en-US" altLang="ko-KR" dirty="0" smtClean="0">
                <a:latin typeface="+mn-ea"/>
              </a:rPr>
              <a:t>. </a:t>
            </a:r>
            <a:r>
              <a:rPr lang="ko-KR" altLang="en-US" dirty="0" err="1" smtClean="0">
                <a:latin typeface="+mn-ea"/>
              </a:rPr>
              <a:t>웨이하이는</a:t>
            </a:r>
            <a:r>
              <a:rPr lang="ko-KR" altLang="en-US" dirty="0" smtClean="0">
                <a:latin typeface="+mn-ea"/>
              </a:rPr>
              <a:t> 여름에 방문하면 좋은 </a:t>
            </a:r>
            <a:r>
              <a:rPr lang="ko-KR" altLang="en-US" smtClean="0">
                <a:latin typeface="+mn-ea"/>
              </a:rPr>
              <a:t>곳</a:t>
            </a:r>
            <a:r>
              <a:rPr lang="en-US" altLang="ko-KR" smtClean="0">
                <a:latin typeface="+mn-ea"/>
              </a:rPr>
              <a:t>.</a:t>
            </a:r>
          </a:p>
          <a:p>
            <a:pPr>
              <a:buFont typeface="Wingdings" panose="05000000000000000000" pitchFamily="2" charset="2"/>
              <a:buChar char="u"/>
            </a:pPr>
            <a:r>
              <a:rPr lang="ko-KR" altLang="en-US" smtClean="0">
                <a:latin typeface="+mn-ea"/>
              </a:rPr>
              <a:t>그리고 해안가에 위치한 행복문</a:t>
            </a:r>
            <a:r>
              <a:rPr lang="en-US" altLang="ko-KR" smtClean="0">
                <a:latin typeface="+mn-ea"/>
              </a:rPr>
              <a:t>, </a:t>
            </a:r>
            <a:r>
              <a:rPr lang="ko-KR" altLang="en-US" smtClean="0">
                <a:latin typeface="+mn-ea"/>
              </a:rPr>
              <a:t>해상공원 등도 산책하기 좋습니다</a:t>
            </a:r>
            <a:r>
              <a:rPr lang="en-US" altLang="ko-KR" smtClean="0">
                <a:latin typeface="+mn-ea"/>
              </a:rPr>
              <a:t>.</a:t>
            </a:r>
          </a:p>
          <a:p>
            <a:pPr>
              <a:buFont typeface="Wingdings" panose="05000000000000000000" pitchFamily="2" charset="2"/>
              <a:buChar char="u"/>
            </a:pPr>
            <a:r>
              <a:rPr lang="ko-KR" altLang="en-US" smtClean="0">
                <a:latin typeface="+mn-ea"/>
              </a:rPr>
              <a:t>마트는 학교 앞에 바로 위치하고 있어 편리합니다</a:t>
            </a:r>
            <a:r>
              <a:rPr lang="en-US" altLang="ko-KR" smtClean="0">
                <a:latin typeface="+mn-ea"/>
              </a:rPr>
              <a:t>.</a:t>
            </a:r>
          </a:p>
          <a:p>
            <a:pPr>
              <a:buFont typeface="Wingdings" panose="05000000000000000000" pitchFamily="2" charset="2"/>
              <a:buChar char="u"/>
            </a:pPr>
            <a:r>
              <a:rPr lang="ko-KR" altLang="en-US" smtClean="0">
                <a:latin typeface="+mn-ea"/>
              </a:rPr>
              <a:t>버스를 타고 </a:t>
            </a:r>
            <a:r>
              <a:rPr lang="en-US" altLang="ko-KR" smtClean="0">
                <a:latin typeface="+mn-ea"/>
              </a:rPr>
              <a:t>40</a:t>
            </a:r>
            <a:r>
              <a:rPr lang="ko-KR" altLang="en-US" smtClean="0">
                <a:latin typeface="+mn-ea"/>
              </a:rPr>
              <a:t>분 정도 가면 저스코</a:t>
            </a:r>
            <a:r>
              <a:rPr lang="en-US" altLang="ko-KR" smtClean="0">
                <a:latin typeface="+mn-ea"/>
              </a:rPr>
              <a:t>, </a:t>
            </a:r>
            <a:r>
              <a:rPr lang="ko-KR" altLang="en-US" smtClean="0">
                <a:latin typeface="+mn-ea"/>
              </a:rPr>
              <a:t>롯데마트 등의 마트도 있습니다</a:t>
            </a:r>
            <a:r>
              <a:rPr lang="en-US" altLang="ko-KR" smtClean="0">
                <a:latin typeface="+mn-ea"/>
              </a:rPr>
              <a:t>.</a:t>
            </a:r>
          </a:p>
          <a:p>
            <a:pPr>
              <a:buFont typeface="Wingdings" panose="05000000000000000000" pitchFamily="2" charset="2"/>
              <a:buChar char="u"/>
            </a:pPr>
            <a:r>
              <a:rPr lang="ko-KR" altLang="en-US" smtClean="0">
                <a:latin typeface="+mn-ea"/>
              </a:rPr>
              <a:t>한국 물건을 판매하는 곳도 많고 산동대 근처에 학국 식당도 많아서 음식 걱정은 하지 않아도 됩니다</a:t>
            </a:r>
            <a:r>
              <a:rPr lang="en-US" altLang="ko-KR" smtClean="0">
                <a:latin typeface="+mn-ea"/>
              </a:rPr>
              <a:t>.</a:t>
            </a:r>
          </a:p>
          <a:p>
            <a:pPr>
              <a:buFont typeface="Wingdings" panose="05000000000000000000" pitchFamily="2" charset="2"/>
              <a:buChar char="u"/>
            </a:pPr>
            <a:endParaRPr lang="en-US" altLang="ko-KR" smtClean="0">
              <a:latin typeface="+mn-ea"/>
            </a:endParaRPr>
          </a:p>
          <a:p>
            <a:pPr>
              <a:buFont typeface="Wingdings" panose="05000000000000000000" pitchFamily="2" charset="2"/>
              <a:buChar char="u"/>
            </a:pPr>
            <a:endParaRPr lang="en-US" altLang="ko-KR" smtClean="0">
              <a:latin typeface="+mn-ea"/>
            </a:endParaRPr>
          </a:p>
          <a:p>
            <a:pPr>
              <a:buFont typeface="Wingdings" panose="05000000000000000000" pitchFamily="2" charset="2"/>
              <a:buChar char="u"/>
            </a:pPr>
            <a:endParaRPr lang="en-US" altLang="ko-KR" dirty="0" smtClean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7351445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학교생활</a:t>
            </a:r>
            <a:endParaRPr lang="ko-KR" altLang="en-US" dirty="0"/>
          </a:p>
        </p:txBody>
      </p:sp>
      <p:sp>
        <p:nvSpPr>
          <p:cNvPr id="5" name="내용 개체 틀 4"/>
          <p:cNvSpPr>
            <a:spLocks noGrp="1"/>
          </p:cNvSpPr>
          <p:nvPr>
            <p:ph sz="quarter" idx="1"/>
          </p:nvPr>
        </p:nvSpPr>
        <p:spPr>
          <a:xfrm>
            <a:off x="457200" y="1412776"/>
            <a:ext cx="7467600" cy="5061176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u"/>
            </a:pPr>
            <a:r>
              <a:rPr lang="ko-KR" altLang="en-US" smtClean="0">
                <a:latin typeface="+mn-ea"/>
              </a:rPr>
              <a:t>기본적으로 한국어 학과 학생들과 버디를 맺어줘 적응이 편리합니다</a:t>
            </a:r>
            <a:r>
              <a:rPr lang="en-US" altLang="ko-KR" smtClean="0">
                <a:latin typeface="+mn-ea"/>
              </a:rPr>
              <a:t>.</a:t>
            </a:r>
          </a:p>
          <a:p>
            <a:pPr>
              <a:buFont typeface="Wingdings" panose="05000000000000000000" pitchFamily="2" charset="2"/>
              <a:buChar char="u"/>
            </a:pPr>
            <a:r>
              <a:rPr lang="ko-KR" altLang="en-US" smtClean="0">
                <a:latin typeface="+mn-ea"/>
              </a:rPr>
              <a:t>국제 교육원 담당자 분이 한국어가 가능하셔서 중국어를 못해도 의사소통이 가능합니다</a:t>
            </a:r>
            <a:r>
              <a:rPr lang="en-US" altLang="ko-KR" smtClean="0">
                <a:latin typeface="+mn-ea"/>
              </a:rPr>
              <a:t>.</a:t>
            </a:r>
          </a:p>
          <a:p>
            <a:pPr>
              <a:buFont typeface="Wingdings" panose="05000000000000000000" pitchFamily="2" charset="2"/>
              <a:buChar char="u"/>
            </a:pPr>
            <a:r>
              <a:rPr lang="ko-KR" altLang="en-US" smtClean="0">
                <a:latin typeface="+mn-ea"/>
              </a:rPr>
              <a:t>교내 식당의 경우 정말 저렴하게 식사를 할 수 있는 곳입니다</a:t>
            </a:r>
            <a:r>
              <a:rPr lang="en-US" altLang="ko-KR" smtClean="0">
                <a:latin typeface="+mn-ea"/>
              </a:rPr>
              <a:t>.</a:t>
            </a:r>
            <a:r>
              <a:rPr lang="ko-KR" altLang="en-US" smtClean="0">
                <a:latin typeface="+mn-ea"/>
              </a:rPr>
              <a:t>학교 근처에 배달이 가능한 식당들도 있으니 선택하여 이용할 수 있습니다</a:t>
            </a:r>
            <a:r>
              <a:rPr lang="en-US" altLang="ko-KR" smtClean="0">
                <a:latin typeface="+mn-ea"/>
              </a:rPr>
              <a:t>.</a:t>
            </a:r>
          </a:p>
          <a:p>
            <a:pPr>
              <a:buFont typeface="Wingdings" panose="05000000000000000000" pitchFamily="2" charset="2"/>
              <a:buChar char="u"/>
            </a:pPr>
            <a:r>
              <a:rPr lang="ko-KR" altLang="en-US" smtClean="0">
                <a:latin typeface="+mn-ea"/>
              </a:rPr>
              <a:t>학기 초 동아리들이 홍보를 하며 신입회원을 모집하는데 동아리에 가입한다면 중국 친구들을 사귀기 쉽습니다</a:t>
            </a:r>
            <a:r>
              <a:rPr lang="en-US" altLang="ko-KR" smtClean="0">
                <a:latin typeface="+mn-ea"/>
              </a:rPr>
              <a:t>. </a:t>
            </a:r>
          </a:p>
          <a:p>
            <a:pPr>
              <a:buFont typeface="Wingdings" panose="05000000000000000000" pitchFamily="2" charset="2"/>
              <a:buChar char="u"/>
            </a:pPr>
            <a:r>
              <a:rPr lang="ko-KR" altLang="en-US" smtClean="0">
                <a:latin typeface="+mn-ea"/>
              </a:rPr>
              <a:t>학교에 탁구장</a:t>
            </a:r>
            <a:r>
              <a:rPr lang="en-US" altLang="ko-KR" smtClean="0">
                <a:latin typeface="+mn-ea"/>
              </a:rPr>
              <a:t>, </a:t>
            </a:r>
            <a:r>
              <a:rPr lang="ko-KR" altLang="en-US" smtClean="0">
                <a:latin typeface="+mn-ea"/>
              </a:rPr>
              <a:t>헬스장 등도 있어 이용 가능합니다</a:t>
            </a:r>
            <a:r>
              <a:rPr lang="en-US" altLang="ko-KR" smtClean="0">
                <a:latin typeface="+mn-ea"/>
              </a:rPr>
              <a:t>.</a:t>
            </a:r>
          </a:p>
          <a:p>
            <a:pPr>
              <a:buFont typeface="Wingdings" panose="05000000000000000000" pitchFamily="2" charset="2"/>
              <a:buChar char="u"/>
            </a:pPr>
            <a:endParaRPr lang="en-US" altLang="ko-KR" smtClean="0">
              <a:latin typeface="+mn-ea"/>
            </a:endParaRPr>
          </a:p>
          <a:p>
            <a:pPr>
              <a:buFont typeface="Wingdings" panose="05000000000000000000" pitchFamily="2" charset="2"/>
              <a:buChar char="u"/>
            </a:pPr>
            <a:endParaRPr lang="en-US" altLang="ko-KR" smtClean="0">
              <a:latin typeface="+mn-ea"/>
            </a:endParaRPr>
          </a:p>
          <a:p>
            <a:pPr>
              <a:buFont typeface="Wingdings" panose="05000000000000000000" pitchFamily="2" charset="2"/>
              <a:buChar char="u"/>
            </a:pPr>
            <a:endParaRPr lang="en-US" altLang="ko-KR" dirty="0" smtClean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1322642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여행</a:t>
            </a:r>
            <a:endParaRPr lang="ko-KR" altLang="en-US" dirty="0"/>
          </a:p>
        </p:txBody>
      </p:sp>
      <p:sp>
        <p:nvSpPr>
          <p:cNvPr id="6" name="제목 1"/>
          <p:cNvSpPr txBox="1">
            <a:spLocks/>
          </p:cNvSpPr>
          <p:nvPr/>
        </p:nvSpPr>
        <p:spPr>
          <a:xfrm>
            <a:off x="4283968" y="1700808"/>
            <a:ext cx="4371256" cy="4392488"/>
          </a:xfrm>
          <a:prstGeom prst="rect">
            <a:avLst/>
          </a:prstGeom>
        </p:spPr>
        <p:txBody>
          <a:bodyPr vert="horz" anchor="t">
            <a:normAutofit fontScale="92500"/>
          </a:bodyPr>
          <a:lstStyle/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0" i="0" u="none" strike="noStrike" kern="1200" cap="small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웨이하이는 산동성에 위치하고 있어 주말이나 연휴를 이용하여 산동성의 여러 도시들을 여행하기 좋습니다</a:t>
            </a:r>
            <a:r>
              <a:rPr kumimoji="0" lang="en-US" altLang="ko-KR" sz="2400" b="0" i="0" u="none" strike="noStrike" kern="1200" cap="small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. </a:t>
            </a:r>
            <a:r>
              <a:rPr lang="ko-KR" altLang="en-US" sz="2400" cap="small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산동성의 성도인 지난</a:t>
            </a:r>
            <a:r>
              <a:rPr lang="en-US" altLang="ko-KR" sz="2400" cap="small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, </a:t>
            </a:r>
            <a:r>
              <a:rPr lang="ko-KR" altLang="en-US" sz="2400" cap="small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유명 해안 도시인 칭다오</a:t>
            </a:r>
            <a:r>
              <a:rPr lang="en-US" altLang="ko-KR" sz="2400" cap="small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, </a:t>
            </a:r>
            <a:r>
              <a:rPr lang="ko-KR" altLang="en-US" sz="2400" cap="small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명산인 태산</a:t>
            </a:r>
            <a:r>
              <a:rPr lang="en-US" altLang="ko-KR" sz="2400" cap="small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, </a:t>
            </a:r>
            <a:r>
              <a:rPr lang="ko-KR" altLang="en-US" sz="2400" cap="small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공자의 도시인 곡부 등이 있습니다</a:t>
            </a:r>
            <a:r>
              <a:rPr lang="en-US" altLang="ko-KR" sz="2400" cap="small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.</a:t>
            </a: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0" i="0" u="none" strike="noStrike" kern="1200" cap="small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학기 중 칭지아라는 여행 계획서를 제출하면 여행을 가도 출석을 처리해주는 시스템이 있으니 참고하시기 바랍니다</a:t>
            </a:r>
            <a:r>
              <a:rPr kumimoji="0" lang="en-US" altLang="ko-KR" sz="2400" b="0" i="0" u="none" strike="noStrike" kern="1200" cap="small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.</a:t>
            </a:r>
            <a:endParaRPr kumimoji="0" lang="ko-KR" altLang="en-US" sz="2400" b="0" i="0" u="none" strike="noStrike" kern="1200" cap="small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556792"/>
            <a:ext cx="3672408" cy="4129000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-</a:t>
            </a:r>
            <a:r>
              <a:rPr lang="ko-KR" altLang="en-US" dirty="0" smtClean="0"/>
              <a:t>마지막으로</a:t>
            </a:r>
            <a:endParaRPr lang="ko-KR" altLang="en-US" dirty="0"/>
          </a:p>
        </p:txBody>
      </p:sp>
      <p:sp>
        <p:nvSpPr>
          <p:cNvPr id="5" name="내용 개체 틀 4"/>
          <p:cNvSpPr>
            <a:spLocks noGrp="1"/>
          </p:cNvSpPr>
          <p:nvPr>
            <p:ph sz="quarter" idx="1"/>
          </p:nvPr>
        </p:nvSpPr>
        <p:spPr>
          <a:xfrm>
            <a:off x="457200" y="1412776"/>
            <a:ext cx="7467600" cy="5061176"/>
          </a:xfrm>
        </p:spPr>
        <p:txBody>
          <a:bodyPr>
            <a:normAutofit/>
          </a:bodyPr>
          <a:lstStyle/>
          <a:p>
            <a:r>
              <a:rPr lang="ko-KR" altLang="en-US" smtClean="0"/>
              <a:t>하얼빈 공업대학 웨이하이 캠퍼스는 개인적으로 적응하기에는 쉬운 학교라고 생각이 듭니다</a:t>
            </a:r>
            <a:r>
              <a:rPr lang="en-US" altLang="ko-KR" smtClean="0"/>
              <a:t>.</a:t>
            </a:r>
            <a:r>
              <a:rPr lang="en-US" altLang="ko-KR"/>
              <a:t> </a:t>
            </a:r>
            <a:r>
              <a:rPr lang="ko-KR" altLang="en-US" smtClean="0"/>
              <a:t>그리고 다른 곳에 비해서 도시가 조용하고 학교 규모도 작은 편이라 이런 점을 좋아하는 사람에게 딱 맞는 대학인 것 같습니다</a:t>
            </a:r>
            <a:r>
              <a:rPr lang="en-US" altLang="ko-KR" smtClean="0"/>
              <a:t>. </a:t>
            </a:r>
            <a:endParaRPr lang="en-US" altLang="ko-KR"/>
          </a:p>
          <a:p>
            <a:r>
              <a:rPr lang="ko-KR" altLang="en-US" smtClean="0"/>
              <a:t>교환 학생 생활을 잘 보내는 방법은 현지 친구들을 많이 사귀는 것이라고 생각합니다</a:t>
            </a:r>
            <a:r>
              <a:rPr lang="en-US" altLang="ko-KR" smtClean="0"/>
              <a:t>. </a:t>
            </a:r>
            <a:r>
              <a:rPr lang="ko-KR" altLang="en-US" smtClean="0"/>
              <a:t>한국인을 좋아하고 신기해 하는 학생들이 많으니 적극적으로 다가간다면 많은 친구를 사귈 수 있을 것 입니다</a:t>
            </a:r>
            <a:r>
              <a:rPr lang="en-US" altLang="ko-KR" smtClean="0"/>
              <a:t>.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오렌지">
  <a:themeElements>
    <a:clrScheme name="오렌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오렌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오렌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84</TotalTime>
  <Words>360</Words>
  <Application>Microsoft Office PowerPoint</Application>
  <PresentationFormat>화면 슬라이드 쇼(4:3)</PresentationFormat>
  <Paragraphs>41</Paragraphs>
  <Slides>8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9" baseType="lpstr">
      <vt:lpstr>오렌지</vt:lpstr>
      <vt:lpstr>하얼빈공업대학교(위해)</vt:lpstr>
      <vt:lpstr>-웨이하이</vt:lpstr>
      <vt:lpstr>하얼빈공업대학</vt:lpstr>
      <vt:lpstr>기숙사</vt:lpstr>
      <vt:lpstr>생활</vt:lpstr>
      <vt:lpstr>학교생활</vt:lpstr>
      <vt:lpstr>여행</vt:lpstr>
      <vt:lpstr>-마지막으로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하얼빈공업대학교 안내</dc:title>
  <dc:creator>Admin7</dc:creator>
  <cp:lastModifiedBy>Windows 사용자</cp:lastModifiedBy>
  <cp:revision>18</cp:revision>
  <dcterms:created xsi:type="dcterms:W3CDTF">2012-01-10T20:57:23Z</dcterms:created>
  <dcterms:modified xsi:type="dcterms:W3CDTF">2016-05-24T04:41:28Z</dcterms:modified>
</cp:coreProperties>
</file>